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0"/>
    <p:restoredTop sz="94600"/>
  </p:normalViewPr>
  <p:slideViewPr>
    <p:cSldViewPr>
      <p:cViewPr varScale="1">
        <p:scale>
          <a:sx n="87" d="100"/>
          <a:sy n="87" d="100"/>
        </p:scale>
        <p:origin x="-1062"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US"/>
              <a:t>9/3/2009</a:t>
            </a: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r>
              <a:rPr lang="en-US"/>
              <a:t>‹#›</a:t>
            </a:r>
          </a:p>
        </p:txBody>
      </p:sp>
    </p:spTree>
    <p:extLst>
      <p:ext uri="{BB962C8B-B14F-4D97-AF65-F5344CB8AC3E}">
        <p14:creationId xmlns:p14="http://schemas.microsoft.com/office/powerpoint/2010/main" val="18486258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9/3/2009</a:t>
            </a: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r>
              <a:rPr lang="en-US"/>
              <a:t>‹#›</a:t>
            </a:r>
          </a:p>
        </p:txBody>
      </p:sp>
    </p:spTree>
    <p:extLst>
      <p:ext uri="{BB962C8B-B14F-4D97-AF65-F5344CB8AC3E}">
        <p14:creationId xmlns:p14="http://schemas.microsoft.com/office/powerpoint/2010/main" val="3746026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9/3/2009</a:t>
            </a: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r>
              <a:rPr lang="en-US"/>
              <a:t>‹#›</a:t>
            </a:r>
          </a:p>
        </p:txBody>
      </p:sp>
    </p:spTree>
    <p:extLst>
      <p:ext uri="{BB962C8B-B14F-4D97-AF65-F5344CB8AC3E}">
        <p14:creationId xmlns:p14="http://schemas.microsoft.com/office/powerpoint/2010/main" val="2734413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9/3/2009</a:t>
            </a: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r>
              <a:rPr lang="en-US"/>
              <a:t>‹#›</a:t>
            </a:r>
          </a:p>
        </p:txBody>
      </p:sp>
    </p:spTree>
    <p:extLst>
      <p:ext uri="{BB962C8B-B14F-4D97-AF65-F5344CB8AC3E}">
        <p14:creationId xmlns:p14="http://schemas.microsoft.com/office/powerpoint/2010/main" val="24864438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t>9/3/2009</a:t>
            </a: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r>
              <a:rPr lang="en-US"/>
              <a:t>‹#›</a:t>
            </a:r>
          </a:p>
        </p:txBody>
      </p:sp>
    </p:spTree>
    <p:extLst>
      <p:ext uri="{BB962C8B-B14F-4D97-AF65-F5344CB8AC3E}">
        <p14:creationId xmlns:p14="http://schemas.microsoft.com/office/powerpoint/2010/main" val="2301883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r>
              <a:rPr lang="en-US"/>
              <a:t>9/3/2009</a:t>
            </a:r>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r>
              <a:rPr lang="en-US"/>
              <a:t>‹#›</a:t>
            </a:r>
          </a:p>
        </p:txBody>
      </p:sp>
    </p:spTree>
    <p:extLst>
      <p:ext uri="{BB962C8B-B14F-4D97-AF65-F5344CB8AC3E}">
        <p14:creationId xmlns:p14="http://schemas.microsoft.com/office/powerpoint/2010/main" val="35787502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r>
              <a:rPr lang="en-US"/>
              <a:t>9/3/2009</a:t>
            </a:r>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r>
              <a:rPr lang="en-US"/>
              <a:t>‹#›</a:t>
            </a:r>
          </a:p>
        </p:txBody>
      </p:sp>
    </p:spTree>
    <p:extLst>
      <p:ext uri="{BB962C8B-B14F-4D97-AF65-F5344CB8AC3E}">
        <p14:creationId xmlns:p14="http://schemas.microsoft.com/office/powerpoint/2010/main" val="18788492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r>
              <a:rPr lang="en-US"/>
              <a:t>9/3/2009</a:t>
            </a:r>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r>
              <a:rPr lang="en-US"/>
              <a:t>‹#›</a:t>
            </a:r>
          </a:p>
        </p:txBody>
      </p:sp>
    </p:spTree>
    <p:extLst>
      <p:ext uri="{BB962C8B-B14F-4D97-AF65-F5344CB8AC3E}">
        <p14:creationId xmlns:p14="http://schemas.microsoft.com/office/powerpoint/2010/main" val="27216025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en-US"/>
              <a:t>9/3/2009</a:t>
            </a:r>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r>
              <a:rPr lang="en-US"/>
              <a:t>‹#›</a:t>
            </a:r>
          </a:p>
        </p:txBody>
      </p:sp>
    </p:spTree>
    <p:extLst>
      <p:ext uri="{BB962C8B-B14F-4D97-AF65-F5344CB8AC3E}">
        <p14:creationId xmlns:p14="http://schemas.microsoft.com/office/powerpoint/2010/main" val="19206847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a:t>9/3/2009</a:t>
            </a:r>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r>
              <a:rPr lang="en-US"/>
              <a:t>‹#›</a:t>
            </a:r>
          </a:p>
        </p:txBody>
      </p:sp>
    </p:spTree>
    <p:extLst>
      <p:ext uri="{BB962C8B-B14F-4D97-AF65-F5344CB8AC3E}">
        <p14:creationId xmlns:p14="http://schemas.microsoft.com/office/powerpoint/2010/main" val="18508574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a:t>9/3/2009</a:t>
            </a:r>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r>
              <a:rPr lang="en-US"/>
              <a:t>‹#›</a:t>
            </a:r>
          </a:p>
        </p:txBody>
      </p:sp>
    </p:spTree>
    <p:extLst>
      <p:ext uri="{BB962C8B-B14F-4D97-AF65-F5344CB8AC3E}">
        <p14:creationId xmlns:p14="http://schemas.microsoft.com/office/powerpoint/2010/main" val="35017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Rectangle 4"/>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r>
              <a:rPr lang="en-US"/>
              <a:t>9/3/2009</a:t>
            </a:r>
            <a:endParaRPr lang="en-US"/>
          </a:p>
        </p:txBody>
      </p:sp>
      <p:sp>
        <p:nvSpPr>
          <p:cNvPr id="5" name="Rectangle 5"/>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Rectangle 6"/>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a:defRPr/>
            </a:pPr>
            <a:r>
              <a:rPr lang="en-US"/>
              <a:t>‹#›</a:t>
            </a:r>
            <a:endParaRPr lang="en-US"/>
          </a:p>
        </p:txBody>
      </p:sp>
    </p:spTree>
    <p:extLst>
      <p:ext uri="{BB962C8B-B14F-4D97-AF65-F5344CB8AC3E}">
        <p14:creationId xmlns:p14="http://schemas.microsoft.com/office/powerpoint/2010/main" val="5287897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pPr>
              <a:defRPr/>
            </a:pPr>
            <a:r>
              <a:rPr lang="en-US"/>
              <a:t>9/3/2009</a:t>
            </a:r>
            <a:endParaRPr lang="en-US"/>
          </a:p>
        </p:txBody>
      </p:sp>
      <p:sp>
        <p:nvSpPr>
          <p:cNvPr id="2050" name="Rectangle 2"/>
          <p:cNvSpPr>
            <a:spLocks noGrp="1"/>
          </p:cNvSpPr>
          <p:nvPr>
            <p:ph type="ctrTitle" idx="4294967295"/>
          </p:nvPr>
        </p:nvSpPr>
        <p:spPr>
          <a:xfrm>
            <a:off x="685800" y="2130425"/>
            <a:ext cx="7772400" cy="1470025"/>
          </a:xfrm>
        </p:spPr>
        <p:txBody>
          <a:bodyPr/>
          <a:lstStyle/>
          <a:p>
            <a:r>
              <a:rPr lang="en-US" dirty="0" smtClean="0"/>
              <a:t>Chapter 1</a:t>
            </a:r>
            <a:endParaRPr lang="en-US" dirty="0"/>
          </a:p>
        </p:txBody>
      </p:sp>
      <p:sp>
        <p:nvSpPr>
          <p:cNvPr id="3" name="Rectangle 3"/>
          <p:cNvSpPr>
            <a:spLocks noGrp="1"/>
          </p:cNvSpPr>
          <p:nvPr>
            <p:ph type="subTitle" idx="4294967295"/>
          </p:nvPr>
        </p:nvSpPr>
        <p:spPr>
          <a:xfrm>
            <a:off x="1371600" y="3886200"/>
            <a:ext cx="6400800" cy="1752600"/>
          </a:xfrm>
        </p:spPr>
        <p:txBody>
          <a:bodyPr rtlCol="0">
            <a:normAutofit fontScale="92500" lnSpcReduction="10000"/>
          </a:bodyPr>
          <a:lstStyle/>
          <a:p>
            <a:pPr marL="0" indent="0" algn="ctr" fontAlgn="auto">
              <a:spcAft>
                <a:spcPts val="0"/>
              </a:spcAft>
              <a:buFont typeface="Arial" pitchFamily="34" charset="0"/>
              <a:buNone/>
              <a:defRPr/>
            </a:pPr>
            <a:r>
              <a:rPr lang="en-US" dirty="0">
                <a:solidFill>
                  <a:schemeClr val="tx1">
                    <a:tint val="75000"/>
                  </a:schemeClr>
                </a:solidFill>
                <a:latin typeface="+mn-lt"/>
              </a:rPr>
              <a:t>Economics deals with the allocation and distribution of scarce (finite) resources.  Finite resources refers not simply to goods, but time.</a:t>
            </a:r>
          </a:p>
          <a:p>
            <a:pPr marL="0" indent="0" algn="ctr" fontAlgn="auto">
              <a:spcAft>
                <a:spcPts val="0"/>
              </a:spcAft>
              <a:buFont typeface="Arial" pitchFamily="34" charset="0"/>
              <a:buNone/>
              <a:defRPr/>
            </a:pPr>
            <a:endParaRPr lang="en-US" dirty="0">
              <a:solidFill>
                <a:schemeClr val="tx1">
                  <a:tint val="75000"/>
                </a:schemeClr>
              </a:solidFill>
              <a:latin typeface="+mn-lt"/>
            </a:endParaRPr>
          </a:p>
        </p:txBody>
      </p:sp>
    </p:spTree>
    <p:extLst>
      <p:ext uri="{BB962C8B-B14F-4D97-AF65-F5344CB8AC3E}">
        <p14:creationId xmlns:p14="http://schemas.microsoft.com/office/powerpoint/2010/main" val="8683340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pPr>
              <a:defRPr/>
            </a:pPr>
            <a:r>
              <a:rPr lang="en-US"/>
              <a:t>9/3/2009</a:t>
            </a:r>
            <a:endParaRPr lang="en-US"/>
          </a:p>
        </p:txBody>
      </p:sp>
      <p:sp>
        <p:nvSpPr>
          <p:cNvPr id="11266" name="Rectangle 2"/>
          <p:cNvSpPr>
            <a:spLocks noGrp="1"/>
          </p:cNvSpPr>
          <p:nvPr>
            <p:ph type="title" idx="4294967295"/>
          </p:nvPr>
        </p:nvSpPr>
        <p:spPr/>
        <p:txBody>
          <a:bodyPr/>
          <a:lstStyle/>
          <a:p>
            <a:r>
              <a:rPr lang="en-US"/>
              <a:t>Causation v. Correlation</a:t>
            </a:r>
          </a:p>
        </p:txBody>
      </p:sp>
      <p:sp>
        <p:nvSpPr>
          <p:cNvPr id="3" name="Rectangle 3"/>
          <p:cNvSpPr>
            <a:spLocks noGrp="1"/>
          </p:cNvSpPr>
          <p:nvPr>
            <p:ph idx="4294967295"/>
          </p:nvPr>
        </p:nvSpPr>
        <p:spPr/>
        <p:txBody>
          <a:bodyPr rtlCol="0">
            <a:normAutofit fontScale="70000" lnSpcReduction="20000"/>
          </a:bodyPr>
          <a:lstStyle/>
          <a:p>
            <a:pPr fontAlgn="auto">
              <a:spcAft>
                <a:spcPts val="0"/>
              </a:spcAft>
              <a:buFont typeface="Arial" pitchFamily="34" charset="0"/>
              <a:buChar char="•"/>
              <a:defRPr/>
            </a:pPr>
            <a:r>
              <a:rPr lang="en-US" dirty="0">
                <a:latin typeface="+mn-lt"/>
              </a:rPr>
              <a:t>What’s the difference??</a:t>
            </a:r>
          </a:p>
          <a:p>
            <a:pPr lvl="1" fontAlgn="auto">
              <a:spcAft>
                <a:spcPts val="0"/>
              </a:spcAft>
              <a:buFont typeface="Arial" pitchFamily="34" charset="0"/>
              <a:buChar char="–"/>
              <a:defRPr/>
            </a:pPr>
            <a:r>
              <a:rPr lang="en-US" dirty="0">
                <a:latin typeface="+mn-lt"/>
              </a:rPr>
              <a:t>Roll a die- likelihood of a six?</a:t>
            </a:r>
          </a:p>
          <a:p>
            <a:pPr lvl="1" fontAlgn="auto">
              <a:spcAft>
                <a:spcPts val="0"/>
              </a:spcAft>
              <a:buFont typeface="Arial" pitchFamily="34" charset="0"/>
              <a:buChar char="–"/>
              <a:defRPr/>
            </a:pPr>
            <a:r>
              <a:rPr lang="en-US" dirty="0">
                <a:latin typeface="+mn-lt"/>
              </a:rPr>
              <a:t>After 5 rolls?</a:t>
            </a:r>
          </a:p>
          <a:p>
            <a:pPr fontAlgn="auto">
              <a:spcAft>
                <a:spcPts val="0"/>
              </a:spcAft>
              <a:buFont typeface="Arial" pitchFamily="34" charset="0"/>
              <a:buChar char="•"/>
              <a:defRPr/>
            </a:pPr>
            <a:endParaRPr lang="en-US" dirty="0">
              <a:latin typeface="+mn-lt"/>
            </a:endParaRPr>
          </a:p>
          <a:p>
            <a:pPr fontAlgn="auto">
              <a:spcAft>
                <a:spcPts val="0"/>
              </a:spcAft>
              <a:buFont typeface="Arial" pitchFamily="34" charset="0"/>
              <a:buChar char="•"/>
              <a:defRPr/>
            </a:pPr>
            <a:r>
              <a:rPr lang="en-US" dirty="0">
                <a:latin typeface="+mn-lt"/>
              </a:rPr>
              <a:t>Causation </a:t>
            </a:r>
            <a:r>
              <a:rPr lang="en-US" dirty="0">
                <a:latin typeface="+mn-lt"/>
              </a:rPr>
              <a:t>v. Correlation</a:t>
            </a:r>
          </a:p>
          <a:p>
            <a:pPr fontAlgn="auto">
              <a:spcAft>
                <a:spcPts val="0"/>
              </a:spcAft>
              <a:buFont typeface="Arial" pitchFamily="34" charset="0"/>
              <a:buChar char="•"/>
              <a:defRPr/>
            </a:pPr>
            <a:r>
              <a:rPr lang="en-US" dirty="0">
                <a:latin typeface="+mn-lt"/>
              </a:rPr>
              <a:t>	Causation- a -&gt; b</a:t>
            </a:r>
          </a:p>
          <a:p>
            <a:pPr fontAlgn="auto">
              <a:spcAft>
                <a:spcPts val="0"/>
              </a:spcAft>
              <a:buFont typeface="Arial" pitchFamily="34" charset="0"/>
              <a:buChar char="•"/>
              <a:defRPr/>
            </a:pPr>
            <a:r>
              <a:rPr lang="en-US" dirty="0">
                <a:latin typeface="+mn-lt"/>
              </a:rPr>
              <a:t>		</a:t>
            </a:r>
            <a:r>
              <a:rPr lang="en-US" dirty="0" err="1">
                <a:latin typeface="+mn-lt"/>
              </a:rPr>
              <a:t>Litmis</a:t>
            </a:r>
            <a:r>
              <a:rPr lang="en-US" dirty="0">
                <a:latin typeface="+mn-lt"/>
              </a:rPr>
              <a:t> paper is turned red by an acid</a:t>
            </a:r>
          </a:p>
          <a:p>
            <a:pPr fontAlgn="auto">
              <a:spcAft>
                <a:spcPts val="0"/>
              </a:spcAft>
              <a:buFont typeface="Arial" pitchFamily="34" charset="0"/>
              <a:buChar char="•"/>
              <a:defRPr/>
            </a:pPr>
            <a:r>
              <a:rPr lang="en-US" dirty="0">
                <a:latin typeface="+mn-lt"/>
              </a:rPr>
              <a:t>	Correlation; (b) generally follows (a)</a:t>
            </a:r>
          </a:p>
          <a:p>
            <a:pPr fontAlgn="auto">
              <a:spcAft>
                <a:spcPts val="0"/>
              </a:spcAft>
              <a:buFont typeface="Arial" pitchFamily="34" charset="0"/>
              <a:buChar char="•"/>
              <a:defRPr/>
            </a:pPr>
            <a:r>
              <a:rPr lang="en-US" dirty="0">
                <a:latin typeface="+mn-lt"/>
              </a:rPr>
              <a:t>		When an original NFL team wins the Super Bowl the stock market goes up</a:t>
            </a:r>
          </a:p>
          <a:p>
            <a:pPr fontAlgn="auto">
              <a:spcAft>
                <a:spcPts val="0"/>
              </a:spcAft>
              <a:buFont typeface="Arial" pitchFamily="34" charset="0"/>
              <a:buChar char="•"/>
              <a:defRPr/>
            </a:pPr>
            <a:r>
              <a:rPr lang="en-US" dirty="0">
                <a:latin typeface="+mn-lt"/>
              </a:rPr>
              <a:t>		Every country that has invaded Afghanistan has lost</a:t>
            </a:r>
          </a:p>
          <a:p>
            <a:pPr fontAlgn="auto">
              <a:spcAft>
                <a:spcPts val="0"/>
              </a:spcAft>
              <a:buFont typeface="Arial" pitchFamily="34" charset="0"/>
              <a:buChar char="•"/>
              <a:defRPr/>
            </a:pPr>
            <a:r>
              <a:rPr lang="en-US" dirty="0">
                <a:latin typeface="+mn-lt"/>
              </a:rPr>
              <a:t>Correlation may also mean Causation</a:t>
            </a:r>
          </a:p>
          <a:p>
            <a:pPr lvl="1" fontAlgn="auto">
              <a:spcAft>
                <a:spcPts val="0"/>
              </a:spcAft>
              <a:buFont typeface="Arial" pitchFamily="34" charset="0"/>
              <a:buChar char="–"/>
              <a:defRPr/>
            </a:pPr>
            <a:endParaRPr lang="en-US" dirty="0">
              <a:latin typeface="+mn-lt"/>
            </a:endParaRPr>
          </a:p>
        </p:txBody>
      </p:sp>
    </p:spTree>
    <p:extLst>
      <p:ext uri="{BB962C8B-B14F-4D97-AF65-F5344CB8AC3E}">
        <p14:creationId xmlns:p14="http://schemas.microsoft.com/office/powerpoint/2010/main" val="3439443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pPr>
              <a:defRPr/>
            </a:pPr>
            <a:r>
              <a:rPr lang="en-US"/>
              <a:t>9/3/2009</a:t>
            </a:r>
            <a:endParaRPr lang="en-US"/>
          </a:p>
        </p:txBody>
      </p:sp>
      <p:sp>
        <p:nvSpPr>
          <p:cNvPr id="12290" name="Rectangle 2"/>
          <p:cNvSpPr>
            <a:spLocks noGrp="1"/>
          </p:cNvSpPr>
          <p:nvPr>
            <p:ph type="title" idx="4294967295"/>
          </p:nvPr>
        </p:nvSpPr>
        <p:spPr/>
        <p:txBody>
          <a:bodyPr/>
          <a:lstStyle/>
          <a:p>
            <a:endParaRPr lang="en-US"/>
          </a:p>
        </p:txBody>
      </p:sp>
      <p:sp>
        <p:nvSpPr>
          <p:cNvPr id="12291" name="Rectangle 3"/>
          <p:cNvSpPr>
            <a:spLocks noGrp="1"/>
          </p:cNvSpPr>
          <p:nvPr>
            <p:ph idx="4294967295"/>
          </p:nvPr>
        </p:nvSpPr>
        <p:spPr/>
        <p:txBody>
          <a:bodyPr/>
          <a:lstStyle/>
          <a:p>
            <a:r>
              <a:rPr lang="en-US"/>
              <a:t>Repeated tests of the experiment may help to differentiate btw correlation and causation</a:t>
            </a:r>
          </a:p>
          <a:p>
            <a:r>
              <a:rPr lang="en-US"/>
              <a:t>The degree of causation is often relevant- </a:t>
            </a:r>
          </a:p>
          <a:p>
            <a:r>
              <a:rPr lang="en-US"/>
              <a:t>Economists are less interested in absolute than change</a:t>
            </a:r>
          </a:p>
          <a:p>
            <a:r>
              <a:rPr lang="en-US"/>
              <a:t>Are interested in incremental change---Marginal analysis– How much more…How much less</a:t>
            </a:r>
          </a:p>
        </p:txBody>
      </p:sp>
    </p:spTree>
    <p:extLst>
      <p:ext uri="{BB962C8B-B14F-4D97-AF65-F5344CB8AC3E}">
        <p14:creationId xmlns:p14="http://schemas.microsoft.com/office/powerpoint/2010/main" val="17679367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pPr>
              <a:defRPr/>
            </a:pPr>
            <a:r>
              <a:rPr lang="en-US"/>
              <a:t>9/3/2009</a:t>
            </a:r>
            <a:endParaRPr lang="en-US"/>
          </a:p>
        </p:txBody>
      </p:sp>
      <p:sp>
        <p:nvSpPr>
          <p:cNvPr id="13314" name="Rectangle 2"/>
          <p:cNvSpPr>
            <a:spLocks noGrp="1"/>
          </p:cNvSpPr>
          <p:nvPr>
            <p:ph type="title" idx="4294967295"/>
          </p:nvPr>
        </p:nvSpPr>
        <p:spPr/>
        <p:txBody>
          <a:bodyPr/>
          <a:lstStyle/>
          <a:p>
            <a:endParaRPr lang="en-US"/>
          </a:p>
        </p:txBody>
      </p:sp>
      <p:sp>
        <p:nvSpPr>
          <p:cNvPr id="3" name="Rectangle 3"/>
          <p:cNvSpPr>
            <a:spLocks noGrp="1"/>
          </p:cNvSpPr>
          <p:nvPr>
            <p:ph idx="4294967295"/>
          </p:nvPr>
        </p:nvSpPr>
        <p:spPr/>
        <p:txBody>
          <a:bodyPr rtlCol="0">
            <a:normAutofit fontScale="92500"/>
          </a:bodyPr>
          <a:lstStyle/>
          <a:p>
            <a:pPr fontAlgn="auto">
              <a:spcAft>
                <a:spcPts val="0"/>
              </a:spcAft>
              <a:buFont typeface="Arial" pitchFamily="34" charset="0"/>
              <a:buChar char="•"/>
              <a:defRPr/>
            </a:pPr>
            <a:r>
              <a:rPr lang="en-US" dirty="0">
                <a:latin typeface="+mn-lt"/>
              </a:rPr>
              <a:t>	How many people play piano or knit scarves is not particularly relevant without more info.  Whether more people are playing piano or knitting scarves and what is the cause of that may be relevant.  If the change is substantial it may be more relevant or show a stronger correlation </a:t>
            </a:r>
          </a:p>
          <a:p>
            <a:pPr fontAlgn="auto">
              <a:spcAft>
                <a:spcPts val="0"/>
              </a:spcAft>
              <a:buFont typeface="Arial" pitchFamily="34" charset="0"/>
              <a:buChar char="•"/>
              <a:defRPr/>
            </a:pPr>
            <a:r>
              <a:rPr lang="en-US" dirty="0">
                <a:latin typeface="+mn-lt"/>
              </a:rPr>
              <a:t>Marginal Analysis- how strongly is one variable associated with another.  The stronger the correlation (1:1) the more predictive.</a:t>
            </a:r>
          </a:p>
          <a:p>
            <a:pPr fontAlgn="auto">
              <a:spcAft>
                <a:spcPts val="0"/>
              </a:spcAft>
              <a:buFont typeface="Arial" pitchFamily="34" charset="0"/>
              <a:buChar char="•"/>
              <a:defRPr/>
            </a:pPr>
            <a:endParaRPr lang="en-US" dirty="0">
              <a:latin typeface="+mn-lt"/>
            </a:endParaRPr>
          </a:p>
        </p:txBody>
      </p:sp>
    </p:spTree>
    <p:extLst>
      <p:ext uri="{BB962C8B-B14F-4D97-AF65-F5344CB8AC3E}">
        <p14:creationId xmlns:p14="http://schemas.microsoft.com/office/powerpoint/2010/main" val="408967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pPr>
              <a:defRPr/>
            </a:pPr>
            <a:r>
              <a:rPr lang="en-US"/>
              <a:t>9/3/2009</a:t>
            </a:r>
            <a:endParaRPr lang="en-US"/>
          </a:p>
        </p:txBody>
      </p:sp>
      <p:sp>
        <p:nvSpPr>
          <p:cNvPr id="14338" name="Rectangle 2"/>
          <p:cNvSpPr>
            <a:spLocks noGrp="1"/>
          </p:cNvSpPr>
          <p:nvPr>
            <p:ph type="title" idx="4294967295"/>
          </p:nvPr>
        </p:nvSpPr>
        <p:spPr/>
        <p:txBody>
          <a:bodyPr/>
          <a:lstStyle/>
          <a:p>
            <a:r>
              <a:rPr lang="en-US"/>
              <a:t>Opportunity Cost</a:t>
            </a:r>
          </a:p>
        </p:txBody>
      </p:sp>
      <p:sp>
        <p:nvSpPr>
          <p:cNvPr id="3" name="Rectangle 3"/>
          <p:cNvSpPr>
            <a:spLocks noGrp="1"/>
          </p:cNvSpPr>
          <p:nvPr>
            <p:ph idx="4294967295"/>
          </p:nvPr>
        </p:nvSpPr>
        <p:spPr/>
        <p:txBody>
          <a:bodyPr rtlCol="0">
            <a:normAutofit fontScale="92500" lnSpcReduction="10000"/>
          </a:bodyPr>
          <a:lstStyle/>
          <a:p>
            <a:pPr fontAlgn="auto">
              <a:spcAft>
                <a:spcPts val="0"/>
              </a:spcAft>
              <a:buFont typeface="Arial" pitchFamily="34" charset="0"/>
              <a:buChar char="•"/>
              <a:defRPr/>
            </a:pPr>
            <a:r>
              <a:rPr lang="en-US" dirty="0">
                <a:latin typeface="+mn-lt"/>
              </a:rPr>
              <a:t>Because of finite resources/time/goods etc…</a:t>
            </a:r>
          </a:p>
          <a:p>
            <a:pPr fontAlgn="auto">
              <a:spcAft>
                <a:spcPts val="0"/>
              </a:spcAft>
              <a:buFont typeface="Arial" pitchFamily="34" charset="0"/>
              <a:buChar char="•"/>
              <a:defRPr/>
            </a:pPr>
            <a:r>
              <a:rPr lang="en-US" dirty="0">
                <a:latin typeface="+mn-lt"/>
              </a:rPr>
              <a:t>People </a:t>
            </a:r>
            <a:r>
              <a:rPr lang="en-US" dirty="0">
                <a:latin typeface="+mn-lt"/>
              </a:rPr>
              <a:t>must constantly make decisions choosing one idea/thing/action over another. We call the cost of a decision Opportunity Cost.  To the degree we can measure that cost it makes it more applicable for analysis.  To simplify we give some things numbers (quantitative analysis)- </a:t>
            </a:r>
            <a:r>
              <a:rPr lang="en-US" dirty="0" err="1">
                <a:latin typeface="+mn-lt"/>
              </a:rPr>
              <a:t>ie</a:t>
            </a:r>
            <a:r>
              <a:rPr lang="en-US" dirty="0">
                <a:latin typeface="+mn-lt"/>
              </a:rPr>
              <a:t> whether something is leisure or not the authors created a scale 1 to 10, Money is one way to measure a trade off.</a:t>
            </a:r>
          </a:p>
          <a:p>
            <a:pPr fontAlgn="auto">
              <a:spcAft>
                <a:spcPts val="0"/>
              </a:spcAft>
              <a:buFont typeface="Arial" pitchFamily="34" charset="0"/>
              <a:buChar char="•"/>
              <a:defRPr/>
            </a:pPr>
            <a:endParaRPr lang="en-US" dirty="0">
              <a:latin typeface="+mn-lt"/>
            </a:endParaRPr>
          </a:p>
        </p:txBody>
      </p:sp>
    </p:spTree>
    <p:extLst>
      <p:ext uri="{BB962C8B-B14F-4D97-AF65-F5344CB8AC3E}">
        <p14:creationId xmlns:p14="http://schemas.microsoft.com/office/powerpoint/2010/main" val="23657162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pPr>
              <a:defRPr/>
            </a:pPr>
            <a:r>
              <a:rPr lang="en-US"/>
              <a:t>9/3/2009</a:t>
            </a:r>
            <a:endParaRPr lang="en-US"/>
          </a:p>
        </p:txBody>
      </p:sp>
      <p:sp>
        <p:nvSpPr>
          <p:cNvPr id="15362" name="Rectangle 2"/>
          <p:cNvSpPr>
            <a:spLocks noGrp="1"/>
          </p:cNvSpPr>
          <p:nvPr>
            <p:ph type="title" idx="4294967295"/>
          </p:nvPr>
        </p:nvSpPr>
        <p:spPr/>
        <p:txBody>
          <a:bodyPr/>
          <a:lstStyle/>
          <a:p>
            <a:r>
              <a:rPr lang="en-US"/>
              <a:t>Measuring</a:t>
            </a:r>
          </a:p>
        </p:txBody>
      </p:sp>
      <p:sp>
        <p:nvSpPr>
          <p:cNvPr id="15363" name="Rectangle 3"/>
          <p:cNvSpPr>
            <a:spLocks noGrp="1"/>
          </p:cNvSpPr>
          <p:nvPr>
            <p:ph idx="4294967295"/>
          </p:nvPr>
        </p:nvSpPr>
        <p:spPr/>
        <p:txBody>
          <a:bodyPr/>
          <a:lstStyle/>
          <a:p>
            <a:r>
              <a:rPr lang="en-US"/>
              <a:t>ordinal v. cardinal- Ordinal- placing things in order rank…Cardinal giving them a quantitative measure</a:t>
            </a:r>
          </a:p>
          <a:p>
            <a:r>
              <a:rPr lang="en-US"/>
              <a:t>Marginal change- how do you measure- change</a:t>
            </a:r>
          </a:p>
          <a:p>
            <a:r>
              <a:rPr lang="en-US"/>
              <a:t>Graphically slope- relationship indep v. dependent variable</a:t>
            </a:r>
          </a:p>
          <a:p>
            <a:endParaRPr lang="en-US"/>
          </a:p>
        </p:txBody>
      </p:sp>
    </p:spTree>
    <p:extLst>
      <p:ext uri="{BB962C8B-B14F-4D97-AF65-F5344CB8AC3E}">
        <p14:creationId xmlns:p14="http://schemas.microsoft.com/office/powerpoint/2010/main" val="33274035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pPr>
              <a:defRPr/>
            </a:pPr>
            <a:r>
              <a:rPr lang="en-US"/>
              <a:t>9/3/2009</a:t>
            </a:r>
            <a:endParaRPr lang="en-US"/>
          </a:p>
        </p:txBody>
      </p:sp>
      <p:sp>
        <p:nvSpPr>
          <p:cNvPr id="2" name="Rectangle 2"/>
          <p:cNvSpPr>
            <a:spLocks noGrp="1"/>
          </p:cNvSpPr>
          <p:nvPr>
            <p:ph type="title" idx="4294967295"/>
          </p:nvPr>
        </p:nvSpPr>
        <p:spPr/>
        <p:txBody>
          <a:bodyPr rtlCol="0">
            <a:normAutofit fontScale="90000"/>
          </a:bodyPr>
          <a:lstStyle/>
          <a:p>
            <a:pPr fontAlgn="auto">
              <a:spcAft>
                <a:spcPts val="0"/>
              </a:spcAft>
              <a:defRPr/>
            </a:pPr>
            <a:r>
              <a:rPr lang="en-US" dirty="0">
                <a:latin typeface="+mj-lt"/>
              </a:rPr>
              <a:t>Utility</a:t>
            </a:r>
            <a:br>
              <a:rPr lang="en-US" dirty="0">
                <a:latin typeface="+mj-lt"/>
              </a:rPr>
            </a:br>
            <a:endParaRPr lang="en-US" dirty="0">
              <a:latin typeface="+mj-lt"/>
            </a:endParaRPr>
          </a:p>
        </p:txBody>
      </p:sp>
      <p:sp>
        <p:nvSpPr>
          <p:cNvPr id="16387" name="Rectangle 3"/>
          <p:cNvSpPr>
            <a:spLocks noGrp="1"/>
          </p:cNvSpPr>
          <p:nvPr>
            <p:ph idx="4294967295"/>
          </p:nvPr>
        </p:nvSpPr>
        <p:spPr/>
        <p:txBody>
          <a:bodyPr/>
          <a:lstStyle/>
          <a:p>
            <a:r>
              <a:rPr lang="en-US"/>
              <a:t>The degree of satisfaction/use a product or a course of action gives you.</a:t>
            </a:r>
          </a:p>
          <a:p>
            <a:r>
              <a:rPr lang="en-US"/>
              <a:t>Difficult to quantify</a:t>
            </a:r>
          </a:p>
          <a:p>
            <a:pPr lvl="1"/>
            <a:r>
              <a:rPr lang="en-US"/>
              <a:t>Yet economists do….Why because it’s the only way to test an idea</a:t>
            </a:r>
          </a:p>
          <a:p>
            <a:endParaRPr lang="en-US"/>
          </a:p>
        </p:txBody>
      </p:sp>
    </p:spTree>
    <p:extLst>
      <p:ext uri="{BB962C8B-B14F-4D97-AF65-F5344CB8AC3E}">
        <p14:creationId xmlns:p14="http://schemas.microsoft.com/office/powerpoint/2010/main" val="694782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pPr>
              <a:defRPr/>
            </a:pPr>
            <a:r>
              <a:rPr lang="en-US"/>
              <a:t>9/3/2009</a:t>
            </a:r>
            <a:endParaRPr lang="en-US"/>
          </a:p>
        </p:txBody>
      </p:sp>
      <p:sp>
        <p:nvSpPr>
          <p:cNvPr id="3074" name="Rectangle 2"/>
          <p:cNvSpPr>
            <a:spLocks noGrp="1"/>
          </p:cNvSpPr>
          <p:nvPr>
            <p:ph type="title" idx="4294967295"/>
          </p:nvPr>
        </p:nvSpPr>
        <p:spPr/>
        <p:txBody>
          <a:bodyPr/>
          <a:lstStyle/>
          <a:p>
            <a:r>
              <a:rPr lang="en-US"/>
              <a:t>Macro v Micro</a:t>
            </a:r>
          </a:p>
        </p:txBody>
      </p:sp>
      <p:sp>
        <p:nvSpPr>
          <p:cNvPr id="3" name="Rectangle 3"/>
          <p:cNvSpPr>
            <a:spLocks noGrp="1"/>
          </p:cNvSpPr>
          <p:nvPr>
            <p:ph idx="4294967295"/>
          </p:nvPr>
        </p:nvSpPr>
        <p:spPr/>
        <p:txBody>
          <a:bodyPr rtlCol="0">
            <a:normAutofit fontScale="92500" lnSpcReduction="20000"/>
          </a:bodyPr>
          <a:lstStyle/>
          <a:p>
            <a:pPr fontAlgn="auto">
              <a:spcAft>
                <a:spcPts val="0"/>
              </a:spcAft>
              <a:buFont typeface="Arial" pitchFamily="34" charset="0"/>
              <a:buChar char="•"/>
              <a:defRPr/>
            </a:pPr>
            <a:r>
              <a:rPr lang="en-US" dirty="0">
                <a:latin typeface="+mn-lt"/>
              </a:rPr>
              <a:t>Micro -</a:t>
            </a:r>
            <a:r>
              <a:rPr lang="en-US" dirty="0">
                <a:latin typeface="+mn-lt"/>
              </a:rPr>
              <a:t>Individual/consumers </a:t>
            </a:r>
            <a:r>
              <a:rPr lang="en-US" dirty="0">
                <a:latin typeface="+mn-lt"/>
              </a:rPr>
              <a:t>and how they choose what to consume and how much of it and Businesses and how they as firms and industry decide what to produce and how much</a:t>
            </a:r>
          </a:p>
          <a:p>
            <a:pPr fontAlgn="auto">
              <a:spcAft>
                <a:spcPts val="0"/>
              </a:spcAft>
              <a:buFont typeface="Arial" pitchFamily="34" charset="0"/>
              <a:buChar char="•"/>
              <a:defRPr/>
            </a:pPr>
            <a:r>
              <a:rPr lang="en-US" dirty="0">
                <a:latin typeface="+mn-lt"/>
              </a:rPr>
              <a:t>Macro- Economy as a whole, How much is produced, what is produced, what is the price level of goods, how much money can flow into the economy without producing inflation/deflation, what level of employment is optimal to insure full production without producing inflation/deflation. </a:t>
            </a:r>
          </a:p>
          <a:p>
            <a:pPr fontAlgn="auto">
              <a:spcAft>
                <a:spcPts val="0"/>
              </a:spcAft>
              <a:buFont typeface="Arial" pitchFamily="34" charset="0"/>
              <a:buChar char="•"/>
              <a:defRPr/>
            </a:pPr>
            <a:endParaRPr lang="en-US" dirty="0">
              <a:latin typeface="+mn-lt"/>
            </a:endParaRPr>
          </a:p>
        </p:txBody>
      </p:sp>
    </p:spTree>
    <p:extLst>
      <p:ext uri="{BB962C8B-B14F-4D97-AF65-F5344CB8AC3E}">
        <p14:creationId xmlns:p14="http://schemas.microsoft.com/office/powerpoint/2010/main" val="9272929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pPr>
              <a:defRPr/>
            </a:pPr>
            <a:r>
              <a:rPr lang="en-US"/>
              <a:t>9/3/2009</a:t>
            </a:r>
            <a:endParaRPr lang="en-US"/>
          </a:p>
        </p:txBody>
      </p:sp>
      <p:sp>
        <p:nvSpPr>
          <p:cNvPr id="4098" name="Rectangle 2"/>
          <p:cNvSpPr>
            <a:spLocks noGrp="1"/>
          </p:cNvSpPr>
          <p:nvPr>
            <p:ph type="title" idx="4294967295"/>
          </p:nvPr>
        </p:nvSpPr>
        <p:spPr/>
        <p:txBody>
          <a:bodyPr/>
          <a:lstStyle/>
          <a:p>
            <a:r>
              <a:rPr lang="en-US"/>
              <a:t>Economic Analysis</a:t>
            </a:r>
          </a:p>
        </p:txBody>
      </p:sp>
      <p:sp>
        <p:nvSpPr>
          <p:cNvPr id="4099" name="Rectangle 3"/>
          <p:cNvSpPr>
            <a:spLocks noGrp="1"/>
          </p:cNvSpPr>
          <p:nvPr>
            <p:ph idx="4294967295"/>
          </p:nvPr>
        </p:nvSpPr>
        <p:spPr/>
        <p:txBody>
          <a:bodyPr/>
          <a:lstStyle/>
          <a:p>
            <a:r>
              <a:rPr lang="en-US"/>
              <a:t>Models/paradigms/Assumptions- economic analysis requires economists to try to resolve questions about real world behavior by simplifying the world so that cause and effect can be measured consistent with the scientific method.  </a:t>
            </a:r>
          </a:p>
          <a:p>
            <a:endParaRPr lang="en-US"/>
          </a:p>
        </p:txBody>
      </p:sp>
    </p:spTree>
    <p:extLst>
      <p:ext uri="{BB962C8B-B14F-4D97-AF65-F5344CB8AC3E}">
        <p14:creationId xmlns:p14="http://schemas.microsoft.com/office/powerpoint/2010/main" val="1828918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pPr>
              <a:defRPr/>
            </a:pPr>
            <a:r>
              <a:rPr lang="en-US"/>
              <a:t>9/3/2009</a:t>
            </a:r>
            <a:endParaRPr lang="en-US"/>
          </a:p>
        </p:txBody>
      </p:sp>
      <p:sp>
        <p:nvSpPr>
          <p:cNvPr id="5123" name="Rectangle 3"/>
          <p:cNvSpPr>
            <a:spLocks noGrp="1"/>
          </p:cNvSpPr>
          <p:nvPr>
            <p:ph idx="4294967295"/>
          </p:nvPr>
        </p:nvSpPr>
        <p:spPr/>
        <p:txBody>
          <a:bodyPr/>
          <a:lstStyle/>
          <a:p>
            <a:r>
              <a:rPr lang="en-US" dirty="0"/>
              <a:t>To do that, economists make certain presumptions about human behavior (more is better than less) individual interest guides us.  In order to isolate a dependent and independent variable (social science) it’s necessary to hold the rest of the variables static (unchanged).  </a:t>
            </a:r>
          </a:p>
        </p:txBody>
      </p:sp>
    </p:spTree>
    <p:extLst>
      <p:ext uri="{BB962C8B-B14F-4D97-AF65-F5344CB8AC3E}">
        <p14:creationId xmlns:p14="http://schemas.microsoft.com/office/powerpoint/2010/main" val="26276585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pPr>
              <a:defRPr/>
            </a:pPr>
            <a:r>
              <a:rPr lang="en-US"/>
              <a:t>9/3/2009</a:t>
            </a:r>
            <a:endParaRPr lang="en-US"/>
          </a:p>
        </p:txBody>
      </p:sp>
      <p:sp>
        <p:nvSpPr>
          <p:cNvPr id="6146" name="Rectangle 2"/>
          <p:cNvSpPr>
            <a:spLocks noGrp="1"/>
          </p:cNvSpPr>
          <p:nvPr>
            <p:ph type="title" idx="4294967295"/>
          </p:nvPr>
        </p:nvSpPr>
        <p:spPr/>
        <p:txBody>
          <a:bodyPr/>
          <a:lstStyle/>
          <a:p>
            <a:endParaRPr lang="en-US"/>
          </a:p>
        </p:txBody>
      </p:sp>
      <p:sp>
        <p:nvSpPr>
          <p:cNvPr id="6147" name="Rectangle 3"/>
          <p:cNvSpPr>
            <a:spLocks noGrp="1"/>
          </p:cNvSpPr>
          <p:nvPr>
            <p:ph idx="4294967295"/>
          </p:nvPr>
        </p:nvSpPr>
        <p:spPr/>
        <p:txBody>
          <a:bodyPr/>
          <a:lstStyle/>
          <a:p>
            <a:r>
              <a:rPr lang="en-US"/>
              <a:t>Assumptions typically made in economics include, rational behavior and perfect information.  When we look at the effect of a price change on the quantity demanded by consumers, we hold static, a host of variables such as taste, income, substitutes/complements etc..</a:t>
            </a:r>
          </a:p>
        </p:txBody>
      </p:sp>
    </p:spTree>
    <p:extLst>
      <p:ext uri="{BB962C8B-B14F-4D97-AF65-F5344CB8AC3E}">
        <p14:creationId xmlns:p14="http://schemas.microsoft.com/office/powerpoint/2010/main" val="15134749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pPr>
              <a:defRPr/>
            </a:pPr>
            <a:r>
              <a:rPr lang="en-US"/>
              <a:t>9/3/2009</a:t>
            </a:r>
            <a:endParaRPr lang="en-US"/>
          </a:p>
        </p:txBody>
      </p:sp>
      <p:sp>
        <p:nvSpPr>
          <p:cNvPr id="7170" name="Rectangle 2"/>
          <p:cNvSpPr>
            <a:spLocks noGrp="1"/>
          </p:cNvSpPr>
          <p:nvPr>
            <p:ph type="title" idx="4294967295"/>
          </p:nvPr>
        </p:nvSpPr>
        <p:spPr/>
        <p:txBody>
          <a:bodyPr/>
          <a:lstStyle/>
          <a:p>
            <a:r>
              <a:rPr lang="en-US"/>
              <a:t>Yes…but…</a:t>
            </a:r>
          </a:p>
        </p:txBody>
      </p:sp>
      <p:sp>
        <p:nvSpPr>
          <p:cNvPr id="7171" name="Rectangle 3"/>
          <p:cNvSpPr>
            <a:spLocks noGrp="1"/>
          </p:cNvSpPr>
          <p:nvPr>
            <p:ph idx="4294967295"/>
          </p:nvPr>
        </p:nvSpPr>
        <p:spPr/>
        <p:txBody>
          <a:bodyPr/>
          <a:lstStyle/>
          <a:p>
            <a:r>
              <a:rPr lang="en-US"/>
              <a:t>What is the value of economic analysis if so many variables that can’t be held constant, are?</a:t>
            </a:r>
          </a:p>
          <a:p>
            <a:r>
              <a:rPr lang="en-US"/>
              <a:t>Are the basic assumptions accurate</a:t>
            </a:r>
          </a:p>
          <a:p>
            <a:pPr lvl="1"/>
            <a:r>
              <a:rPr lang="en-US"/>
              <a:t>Perfect information?</a:t>
            </a:r>
          </a:p>
          <a:p>
            <a:pPr lvl="1"/>
            <a:r>
              <a:rPr lang="en-US"/>
              <a:t>Rational Behavior</a:t>
            </a:r>
          </a:p>
          <a:p>
            <a:r>
              <a:rPr lang="en-US"/>
              <a:t>Alan Greenspan thought so----but----</a:t>
            </a:r>
          </a:p>
          <a:p>
            <a:pPr lvl="1"/>
            <a:endParaRPr lang="en-US"/>
          </a:p>
          <a:p>
            <a:endParaRPr lang="en-US"/>
          </a:p>
        </p:txBody>
      </p:sp>
    </p:spTree>
    <p:extLst>
      <p:ext uri="{BB962C8B-B14F-4D97-AF65-F5344CB8AC3E}">
        <p14:creationId xmlns:p14="http://schemas.microsoft.com/office/powerpoint/2010/main" val="39249219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pPr>
              <a:defRPr/>
            </a:pPr>
            <a:r>
              <a:rPr lang="en-US"/>
              <a:t>9/3/2009</a:t>
            </a:r>
            <a:endParaRPr lang="en-US"/>
          </a:p>
        </p:txBody>
      </p:sp>
      <p:sp>
        <p:nvSpPr>
          <p:cNvPr id="8194" name="Rectangle 2"/>
          <p:cNvSpPr>
            <a:spLocks noGrp="1"/>
          </p:cNvSpPr>
          <p:nvPr>
            <p:ph type="title" idx="4294967295"/>
          </p:nvPr>
        </p:nvSpPr>
        <p:spPr/>
        <p:txBody>
          <a:bodyPr/>
          <a:lstStyle/>
          <a:p>
            <a:r>
              <a:rPr lang="en-US"/>
              <a:t>Value of Models</a:t>
            </a:r>
          </a:p>
        </p:txBody>
      </p:sp>
      <p:sp>
        <p:nvSpPr>
          <p:cNvPr id="8195" name="Rectangle 3"/>
          <p:cNvSpPr>
            <a:spLocks noGrp="1"/>
          </p:cNvSpPr>
          <p:nvPr>
            <p:ph idx="4294967295"/>
          </p:nvPr>
        </p:nvSpPr>
        <p:spPr/>
        <p:txBody>
          <a:bodyPr/>
          <a:lstStyle/>
          <a:p>
            <a:r>
              <a:rPr lang="en-US"/>
              <a:t>Models allow economists to predict outcomes.  However the assumptions limit the applicability of those predictions.</a:t>
            </a:r>
          </a:p>
          <a:p>
            <a:r>
              <a:rPr lang="en-US"/>
              <a:t>But you must acknowledge the limits!</a:t>
            </a:r>
          </a:p>
          <a:p>
            <a:endParaRPr lang="en-US"/>
          </a:p>
        </p:txBody>
      </p:sp>
    </p:spTree>
    <p:extLst>
      <p:ext uri="{BB962C8B-B14F-4D97-AF65-F5344CB8AC3E}">
        <p14:creationId xmlns:p14="http://schemas.microsoft.com/office/powerpoint/2010/main" val="8164459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pPr>
              <a:defRPr/>
            </a:pPr>
            <a:r>
              <a:rPr lang="en-US"/>
              <a:t>9/3/2009</a:t>
            </a:r>
            <a:endParaRPr lang="en-US"/>
          </a:p>
        </p:txBody>
      </p:sp>
      <p:sp>
        <p:nvSpPr>
          <p:cNvPr id="9218" name="Rectangle 2"/>
          <p:cNvSpPr>
            <a:spLocks noGrp="1"/>
          </p:cNvSpPr>
          <p:nvPr>
            <p:ph type="title" idx="4294967295"/>
          </p:nvPr>
        </p:nvSpPr>
        <p:spPr/>
        <p:txBody>
          <a:bodyPr/>
          <a:lstStyle/>
          <a:p>
            <a:r>
              <a:rPr lang="en-US"/>
              <a:t>Marginal v. Absolute</a:t>
            </a:r>
          </a:p>
        </p:txBody>
      </p:sp>
      <p:sp>
        <p:nvSpPr>
          <p:cNvPr id="9219" name="Rectangle 3"/>
          <p:cNvSpPr>
            <a:spLocks noGrp="1"/>
          </p:cNvSpPr>
          <p:nvPr>
            <p:ph idx="4294967295"/>
          </p:nvPr>
        </p:nvSpPr>
        <p:spPr/>
        <p:txBody>
          <a:bodyPr/>
          <a:lstStyle/>
          <a:p>
            <a:r>
              <a:rPr lang="en-US" dirty="0"/>
              <a:t>The temperature today is 82 degrees and its hot outside</a:t>
            </a:r>
          </a:p>
          <a:p>
            <a:r>
              <a:rPr lang="en-US" dirty="0"/>
              <a:t>The temperature today is 65 degrees and its comfortable</a:t>
            </a:r>
          </a:p>
          <a:p>
            <a:r>
              <a:rPr lang="en-US" dirty="0"/>
              <a:t>The temperature today is 98 degrees and its comfortable</a:t>
            </a:r>
          </a:p>
          <a:p>
            <a:r>
              <a:rPr lang="en-US" dirty="0"/>
              <a:t>How can they all be true</a:t>
            </a:r>
            <a:r>
              <a:rPr lang="en-US"/>
              <a:t>? </a:t>
            </a:r>
            <a:endParaRPr lang="en-US" dirty="0"/>
          </a:p>
          <a:p>
            <a:endParaRPr lang="en-US" dirty="0"/>
          </a:p>
        </p:txBody>
      </p:sp>
    </p:spTree>
    <p:extLst>
      <p:ext uri="{BB962C8B-B14F-4D97-AF65-F5344CB8AC3E}">
        <p14:creationId xmlns:p14="http://schemas.microsoft.com/office/powerpoint/2010/main" val="15174016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pPr>
              <a:defRPr/>
            </a:pPr>
            <a:r>
              <a:rPr lang="en-US"/>
              <a:t>9/3/2009</a:t>
            </a:r>
            <a:endParaRPr lang="en-US"/>
          </a:p>
        </p:txBody>
      </p:sp>
      <p:sp>
        <p:nvSpPr>
          <p:cNvPr id="10242" name="Rectangle 2"/>
          <p:cNvSpPr>
            <a:spLocks noGrp="1"/>
          </p:cNvSpPr>
          <p:nvPr>
            <p:ph type="title" idx="4294967295"/>
          </p:nvPr>
        </p:nvSpPr>
        <p:spPr/>
        <p:txBody>
          <a:bodyPr/>
          <a:lstStyle/>
          <a:p>
            <a:endParaRPr lang="en-US"/>
          </a:p>
        </p:txBody>
      </p:sp>
      <p:sp>
        <p:nvSpPr>
          <p:cNvPr id="10243" name="Rectangle 3"/>
          <p:cNvSpPr>
            <a:spLocks noGrp="1"/>
          </p:cNvSpPr>
          <p:nvPr>
            <p:ph idx="4294967295"/>
          </p:nvPr>
        </p:nvSpPr>
        <p:spPr/>
        <p:txBody>
          <a:bodyPr/>
          <a:lstStyle/>
          <a:p>
            <a:r>
              <a:rPr lang="en-US"/>
              <a:t>Economists are primarily concerned with how a change in one variable will lead to subsequent events (cause and effect). To ascertain whether cause and effect occurred it’s necessary to measure the change.   Economists are not interested in absolutes</a:t>
            </a:r>
          </a:p>
        </p:txBody>
      </p:sp>
    </p:spTree>
    <p:extLst>
      <p:ext uri="{BB962C8B-B14F-4D97-AF65-F5344CB8AC3E}">
        <p14:creationId xmlns:p14="http://schemas.microsoft.com/office/powerpoint/2010/main" val="1418068700"/>
      </p:ext>
    </p:extLst>
  </p:cSld>
  <p:clrMapOvr>
    <a:masterClrMapping/>
  </p:clrMapOvr>
</p:sld>
</file>

<file path=ppt/theme/theme1.xml><?xml version="1.0" encoding="utf-8"?>
<a:theme xmlns:a="http://schemas.openxmlformats.org/drawingml/2006/main" name="Office Them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611</Words>
  <Application>Microsoft Office PowerPoint</Application>
  <PresentationFormat>On-screen Show (4:3)</PresentationFormat>
  <Paragraphs>68</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Chapter 1</vt:lpstr>
      <vt:lpstr>Macro v Micro</vt:lpstr>
      <vt:lpstr>Economic Analysis</vt:lpstr>
      <vt:lpstr>PowerPoint Presentation</vt:lpstr>
      <vt:lpstr>PowerPoint Presentation</vt:lpstr>
      <vt:lpstr>Yes…but…</vt:lpstr>
      <vt:lpstr>Value of Models</vt:lpstr>
      <vt:lpstr>Marginal v. Absolute</vt:lpstr>
      <vt:lpstr>PowerPoint Presentation</vt:lpstr>
      <vt:lpstr>Causation v. Correlation</vt:lpstr>
      <vt:lpstr>PowerPoint Presentation</vt:lpstr>
      <vt:lpstr>PowerPoint Presentation</vt:lpstr>
      <vt:lpstr>Opportunity Cost</vt:lpstr>
      <vt:lpstr>Measuring</vt:lpstr>
      <vt:lpstr>Utility </vt:lpstr>
    </vt:vector>
  </TitlesOfParts>
  <Company>Darien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Darien Public Schools</dc:creator>
  <cp:lastModifiedBy>Local User</cp:lastModifiedBy>
  <cp:revision>7</cp:revision>
  <dcterms:created xsi:type="dcterms:W3CDTF">2009-09-02T16:13:01Z</dcterms:created>
  <dcterms:modified xsi:type="dcterms:W3CDTF">2011-09-06T14:51:18Z</dcterms:modified>
</cp:coreProperties>
</file>